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nl-NL" smtClean="0"/>
              <a:t>Klik om de stijl te bewerken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Date Placeholder 2"/>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nl-NL" smtClean="0"/>
              <a:t>Klik om de stijl te bewerken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nl-NL" smtClean="0"/>
              <a:t>Klik om de stijl te bewerken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nl-NL" smtClean="0"/>
              <a:t>Klik om de stijl te bewerken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nl-NL" smtClean="0"/>
              <a:t>Klik om de stijl te bewerken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nl-NL" smtClean="0"/>
              <a:t>Tekststijl van het model bewerken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nl-NL" smtClean="0"/>
              <a:t>Klik om de stijl te bewerken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nl-NL" smtClean="0"/>
              <a:t>Tekststijl van het model bewerken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nchor="ct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nl-NL" smtClean="0"/>
              <a:t>Klik om de stijl te bewerken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nl-NL" smtClean="0"/>
              <a:t>Klik om de stijl te bewerken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nl-NL" smtClean="0"/>
              <a:t>Klik om de stijl te bewerken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11/20/2017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l.wikipedia.org/wiki/Heide_(vegetatie)" TargetMode="External"/><Relationship Id="rId2" Type="http://schemas.openxmlformats.org/officeDocument/2006/relationships/hyperlink" Target="https://nl.wikipedia.org/wiki/Graszode" TargetMode="External"/><Relationship Id="rId1" Type="http://schemas.openxmlformats.org/officeDocument/2006/relationships/slideLayout" Target="../slideLayouts/slideLayout1.xml"/><Relationship Id="rId4" Type="http://schemas.openxmlformats.org/officeDocument/2006/relationships/hyperlink" Target="https://nl.wikipedia.org/wiki/Potsta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ecopedia.be/encyclopedie/heid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Plaggen: wat is het? </a:t>
            </a:r>
            <a:endParaRPr lang="nl-NL" dirty="0"/>
          </a:p>
        </p:txBody>
      </p:sp>
      <p:sp>
        <p:nvSpPr>
          <p:cNvPr id="3" name="Ondertitel 2"/>
          <p:cNvSpPr>
            <a:spLocks noGrp="1"/>
          </p:cNvSpPr>
          <p:nvPr>
            <p:ph type="subTitle" idx="1"/>
          </p:nvPr>
        </p:nvSpPr>
        <p:spPr/>
        <p:txBody>
          <a:bodyPr>
            <a:normAutofit lnSpcReduction="10000"/>
          </a:bodyPr>
          <a:lstStyle/>
          <a:p>
            <a:r>
              <a:rPr lang="nl-NL" b="1" dirty="0">
                <a:solidFill>
                  <a:schemeClr val="tx1"/>
                </a:solidFill>
              </a:rPr>
              <a:t>Plaggen</a:t>
            </a:r>
            <a:r>
              <a:rPr lang="nl-NL" dirty="0">
                <a:solidFill>
                  <a:schemeClr val="tx1"/>
                </a:solidFill>
              </a:rPr>
              <a:t> is het verwijderen van de bovenste grondlaag met begroeiing. Een uitgestoken </a:t>
            </a:r>
            <a:r>
              <a:rPr lang="nl-NL" dirty="0">
                <a:solidFill>
                  <a:schemeClr val="tx1"/>
                </a:solidFill>
                <a:hlinkClick r:id="rId2" tooltip="Graszode"/>
              </a:rPr>
              <a:t>zode</a:t>
            </a:r>
            <a:r>
              <a:rPr lang="nl-NL" dirty="0">
                <a:solidFill>
                  <a:schemeClr val="tx1"/>
                </a:solidFill>
              </a:rPr>
              <a:t> met </a:t>
            </a:r>
            <a:r>
              <a:rPr lang="nl-NL" dirty="0">
                <a:solidFill>
                  <a:schemeClr val="tx1"/>
                </a:solidFill>
                <a:hlinkClick r:id="rId2" tooltip="Graszode"/>
              </a:rPr>
              <a:t>gras</a:t>
            </a:r>
            <a:r>
              <a:rPr lang="nl-NL" dirty="0">
                <a:solidFill>
                  <a:schemeClr val="tx1"/>
                </a:solidFill>
              </a:rPr>
              <a:t>- of </a:t>
            </a:r>
            <a:r>
              <a:rPr lang="nl-NL" dirty="0">
                <a:solidFill>
                  <a:schemeClr val="tx1"/>
                </a:solidFill>
                <a:hlinkClick r:id="rId3" tooltip="Heide (vegetatie)"/>
              </a:rPr>
              <a:t>heideplanten</a:t>
            </a:r>
            <a:r>
              <a:rPr lang="nl-NL" dirty="0">
                <a:solidFill>
                  <a:schemeClr val="tx1"/>
                </a:solidFill>
              </a:rPr>
              <a:t> plus </a:t>
            </a:r>
            <a:r>
              <a:rPr lang="nl-NL" dirty="0" err="1">
                <a:solidFill>
                  <a:schemeClr val="tx1"/>
                </a:solidFill>
              </a:rPr>
              <a:t>beworteling</a:t>
            </a:r>
            <a:r>
              <a:rPr lang="nl-NL" dirty="0">
                <a:solidFill>
                  <a:schemeClr val="tx1"/>
                </a:solidFill>
              </a:rPr>
              <a:t> is een plag. Het afplaggen van heidegronden was eeuwenlang een belangrijk onderdeel van de </a:t>
            </a:r>
            <a:r>
              <a:rPr lang="nl-NL" dirty="0">
                <a:solidFill>
                  <a:schemeClr val="tx1"/>
                </a:solidFill>
                <a:hlinkClick r:id="rId4" tooltip="Potstal"/>
              </a:rPr>
              <a:t>potstalcultuur</a:t>
            </a:r>
            <a:r>
              <a:rPr lang="nl-NL" dirty="0">
                <a:solidFill>
                  <a:schemeClr val="tx1"/>
                </a:solidFill>
              </a:rPr>
              <a:t>.</a:t>
            </a:r>
          </a:p>
        </p:txBody>
      </p:sp>
    </p:spTree>
    <p:extLst>
      <p:ext uri="{BB962C8B-B14F-4D97-AF65-F5344CB8AC3E}">
        <p14:creationId xmlns:p14="http://schemas.microsoft.com/office/powerpoint/2010/main" val="3598286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sz="2400" dirty="0" smtClean="0"/>
              <a:t>Doel van plaggen</a:t>
            </a:r>
            <a:endParaRPr lang="nl-NL" sz="2400" dirty="0"/>
          </a:p>
        </p:txBody>
      </p:sp>
      <p:sp>
        <p:nvSpPr>
          <p:cNvPr id="3" name="Ondertitel 2"/>
          <p:cNvSpPr>
            <a:spLocks noGrp="1"/>
          </p:cNvSpPr>
          <p:nvPr>
            <p:ph type="subTitle" idx="1"/>
          </p:nvPr>
        </p:nvSpPr>
        <p:spPr/>
        <p:txBody>
          <a:bodyPr>
            <a:normAutofit fontScale="70000" lnSpcReduction="20000"/>
          </a:bodyPr>
          <a:lstStyle/>
          <a:p>
            <a:r>
              <a:rPr lang="nl-NL" sz="2400" dirty="0">
                <a:solidFill>
                  <a:schemeClr val="tx1"/>
                </a:solidFill>
              </a:rPr>
              <a:t>Afvoer van de overmaat aan voedingsstoffen en zuren die zich in de loop der jaren in het systeem hebben opgehoopt in vegetatie, strooisel en organische horizonten onder invloed van de VER-thema's, en opnieuw beginnen van de vegetatiesuccessie en bodemontwikkeling vanaf een kale bodem.</a:t>
            </a:r>
            <a:br>
              <a:rPr lang="nl-NL" sz="2400" dirty="0">
                <a:solidFill>
                  <a:schemeClr val="tx1"/>
                </a:solidFill>
              </a:rPr>
            </a:br>
            <a:r>
              <a:rPr lang="nl-NL" sz="2400" b="1" dirty="0">
                <a:solidFill>
                  <a:schemeClr val="tx1"/>
                </a:solidFill>
              </a:rPr>
              <a:t>Uitvoeringsvoorschriften</a:t>
            </a:r>
            <a:r>
              <a:rPr lang="nl-NL" sz="2400" dirty="0">
                <a:solidFill>
                  <a:schemeClr val="tx1"/>
                </a:solidFill>
              </a:rPr>
              <a:t/>
            </a:r>
            <a:br>
              <a:rPr lang="nl-NL" sz="2400" dirty="0">
                <a:solidFill>
                  <a:schemeClr val="tx1"/>
                </a:solidFill>
              </a:rPr>
            </a:br>
            <a:endParaRPr lang="nl-NL" dirty="0">
              <a:solidFill>
                <a:schemeClr val="tx1"/>
              </a:solidFill>
            </a:endParaRPr>
          </a:p>
        </p:txBody>
      </p:sp>
    </p:spTree>
    <p:extLst>
      <p:ext uri="{BB962C8B-B14F-4D97-AF65-F5344CB8AC3E}">
        <p14:creationId xmlns:p14="http://schemas.microsoft.com/office/powerpoint/2010/main" val="71632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2000" dirty="0" smtClean="0"/>
              <a:t>Er worden geen chemische producten gebruikt en dat is goed voor het milieu </a:t>
            </a:r>
            <a:endParaRPr lang="nl-NL" sz="2000" dirty="0"/>
          </a:p>
        </p:txBody>
      </p:sp>
      <p:sp>
        <p:nvSpPr>
          <p:cNvPr id="3" name="Tijdelijke aanduiding voor inhoud 2"/>
          <p:cNvSpPr>
            <a:spLocks noGrp="1"/>
          </p:cNvSpPr>
          <p:nvPr>
            <p:ph idx="1"/>
          </p:nvPr>
        </p:nvSpPr>
        <p:spPr/>
        <p:txBody>
          <a:bodyPr>
            <a:normAutofit/>
          </a:bodyPr>
          <a:lstStyle/>
          <a:p>
            <a:r>
              <a:rPr lang="nl-NL" sz="4000" dirty="0" smtClean="0">
                <a:solidFill>
                  <a:schemeClr val="tx1"/>
                </a:solidFill>
              </a:rPr>
              <a:t>Voordelen plaggen</a:t>
            </a:r>
            <a:endParaRPr lang="nl-NL" sz="4000" dirty="0">
              <a:solidFill>
                <a:schemeClr val="tx1"/>
              </a:solidFill>
            </a:endParaRPr>
          </a:p>
        </p:txBody>
      </p:sp>
    </p:spTree>
    <p:extLst>
      <p:ext uri="{BB962C8B-B14F-4D97-AF65-F5344CB8AC3E}">
        <p14:creationId xmlns:p14="http://schemas.microsoft.com/office/powerpoint/2010/main" val="2636143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3035300"/>
            <a:ext cx="8534400" cy="2959099"/>
          </a:xfrm>
        </p:spPr>
        <p:txBody>
          <a:bodyPr>
            <a:noAutofit/>
          </a:bodyPr>
          <a:lstStyle/>
          <a:p>
            <a:r>
              <a:rPr lang="nl-NL" sz="2000" dirty="0"/>
              <a:t>Er ontstaat een kale bodem waarop veel bomen kunnen kiemen.</a:t>
            </a:r>
            <a:br>
              <a:rPr lang="nl-NL" sz="2000" dirty="0"/>
            </a:br>
            <a:r>
              <a:rPr lang="nl-NL" sz="2000" dirty="0"/>
              <a:t>- Het bodemniveau kan verlagen, waardoor een nattere situatie ontstaat</a:t>
            </a:r>
            <a:br>
              <a:rPr lang="nl-NL" sz="2000" dirty="0"/>
            </a:br>
            <a:r>
              <a:rPr lang="nl-NL" sz="2000" dirty="0"/>
              <a:t>- Het is een vrij dure maatregel.</a:t>
            </a:r>
            <a:br>
              <a:rPr lang="nl-NL" sz="2000" dirty="0"/>
            </a:br>
            <a:r>
              <a:rPr lang="nl-NL" sz="2000" dirty="0"/>
              <a:t>- Werd vroeger en nu soms nog op veel te grote oppervlaktes toegepast.</a:t>
            </a:r>
          </a:p>
        </p:txBody>
      </p:sp>
      <p:sp>
        <p:nvSpPr>
          <p:cNvPr id="3" name="Tijdelijke aanduiding voor inhoud 2"/>
          <p:cNvSpPr>
            <a:spLocks noGrp="1"/>
          </p:cNvSpPr>
          <p:nvPr>
            <p:ph idx="1"/>
          </p:nvPr>
        </p:nvSpPr>
        <p:spPr/>
        <p:txBody>
          <a:bodyPr>
            <a:normAutofit/>
          </a:bodyPr>
          <a:lstStyle/>
          <a:p>
            <a:r>
              <a:rPr lang="nl-NL" sz="2400" dirty="0" smtClean="0">
                <a:solidFill>
                  <a:schemeClr val="tx1"/>
                </a:solidFill>
              </a:rPr>
              <a:t>Nadelen van plaggen</a:t>
            </a:r>
            <a:endParaRPr lang="nl-NL" sz="2400" dirty="0">
              <a:solidFill>
                <a:schemeClr val="tx1"/>
              </a:solidFill>
            </a:endParaRPr>
          </a:p>
        </p:txBody>
      </p:sp>
    </p:spTree>
    <p:extLst>
      <p:ext uri="{BB962C8B-B14F-4D97-AF65-F5344CB8AC3E}">
        <p14:creationId xmlns:p14="http://schemas.microsoft.com/office/powerpoint/2010/main" val="2804753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4212" y="2768600"/>
            <a:ext cx="8534400" cy="3225799"/>
          </a:xfrm>
        </p:spPr>
        <p:txBody>
          <a:bodyPr>
            <a:noAutofit/>
          </a:bodyPr>
          <a:lstStyle/>
          <a:p>
            <a:r>
              <a:rPr lang="nl-NL" sz="2000" dirty="0"/>
              <a:t>Alternatieven voor plaggen bij heideherstel:</a:t>
            </a:r>
            <a:br>
              <a:rPr lang="nl-NL" sz="2000" dirty="0"/>
            </a:br>
            <a:r>
              <a:rPr lang="nl-NL" sz="2000" dirty="0"/>
              <a:t>- Intensieve stootbegrazing op </a:t>
            </a:r>
            <a:r>
              <a:rPr lang="nl-NL" sz="2000" dirty="0" err="1"/>
              <a:t>vergraste</a:t>
            </a:r>
            <a:r>
              <a:rPr lang="nl-NL" sz="2000" dirty="0"/>
              <a:t> </a:t>
            </a:r>
            <a:r>
              <a:rPr lang="nl-NL" sz="2000" dirty="0">
                <a:hlinkClick r:id="rId2"/>
              </a:rPr>
              <a:t>heide</a:t>
            </a:r>
            <a:r>
              <a:rPr lang="nl-NL" sz="2000" dirty="0"/>
              <a:t> kan ook de vergrassing terugdringen.</a:t>
            </a:r>
            <a:br>
              <a:rPr lang="nl-NL" sz="2000" dirty="0"/>
            </a:br>
            <a:r>
              <a:rPr lang="nl-NL" sz="2000" dirty="0"/>
              <a:t>- Brandbeheer in combinatie met begrazing kan ook vergrassing terugdringen.</a:t>
            </a:r>
            <a:br>
              <a:rPr lang="nl-NL" sz="2000" dirty="0"/>
            </a:br>
            <a:r>
              <a:rPr lang="nl-NL" sz="2000" dirty="0"/>
              <a:t>- Voor kleinschalig plaggen (wat je doet voor het behouden van pionierssituaties) zijn geen echte alternatieven. Begrazing, recreatie of windwerking kan wel zorgen dat de pionierssituatie langer standhoudt.</a:t>
            </a:r>
          </a:p>
        </p:txBody>
      </p:sp>
      <p:sp>
        <p:nvSpPr>
          <p:cNvPr id="3" name="Tijdelijke aanduiding voor inhoud 2"/>
          <p:cNvSpPr>
            <a:spLocks noGrp="1"/>
          </p:cNvSpPr>
          <p:nvPr>
            <p:ph idx="1"/>
          </p:nvPr>
        </p:nvSpPr>
        <p:spPr/>
        <p:txBody>
          <a:bodyPr>
            <a:normAutofit/>
          </a:bodyPr>
          <a:lstStyle/>
          <a:p>
            <a:r>
              <a:rPr lang="nl-NL" sz="2400" dirty="0" smtClean="0">
                <a:solidFill>
                  <a:schemeClr val="tx1"/>
                </a:solidFill>
              </a:rPr>
              <a:t>Alternatieve voor plaggen</a:t>
            </a:r>
            <a:endParaRPr lang="nl-NL" sz="2400" dirty="0">
              <a:solidFill>
                <a:schemeClr val="tx1"/>
              </a:solidFill>
            </a:endParaRPr>
          </a:p>
        </p:txBody>
      </p:sp>
    </p:spTree>
    <p:extLst>
      <p:ext uri="{BB962C8B-B14F-4D97-AF65-F5344CB8AC3E}">
        <p14:creationId xmlns:p14="http://schemas.microsoft.com/office/powerpoint/2010/main" val="1389000213"/>
      </p:ext>
    </p:extLst>
  </p:cSld>
  <p:clrMapOvr>
    <a:masterClrMapping/>
  </p:clrMapOvr>
</p:sld>
</file>

<file path=ppt/theme/theme1.xml><?xml version="1.0" encoding="utf-8"?>
<a:theme xmlns:a="http://schemas.openxmlformats.org/drawingml/2006/main" name="Segment">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17</TotalTime>
  <Words>130</Words>
  <Application>Microsoft Office PowerPoint</Application>
  <PresentationFormat>Breedbeeld</PresentationFormat>
  <Paragraphs>10</Paragraphs>
  <Slides>5</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5</vt:i4>
      </vt:variant>
    </vt:vector>
  </HeadingPairs>
  <TitlesOfParts>
    <vt:vector size="8" baseType="lpstr">
      <vt:lpstr>Century Gothic</vt:lpstr>
      <vt:lpstr>Wingdings 3</vt:lpstr>
      <vt:lpstr>Segment</vt:lpstr>
      <vt:lpstr>Plaggen: wat is het? </vt:lpstr>
      <vt:lpstr>Doel van plaggen</vt:lpstr>
      <vt:lpstr>Er worden geen chemische producten gebruikt en dat is goed voor het milieu </vt:lpstr>
      <vt:lpstr>Er ontstaat een kale bodem waarop veel bomen kunnen kiemen. - Het bodemniveau kan verlagen, waardoor een nattere situatie ontstaat - Het is een vrij dure maatregel. - Werd vroeger en nu soms nog op veel te grote oppervlaktes toegepast.</vt:lpstr>
      <vt:lpstr>Alternatieven voor plaggen bij heideherstel: - Intensieve stootbegrazing op vergraste heide kan ook de vergrassing terugdringen. - Brandbeheer in combinatie met begrazing kan ook vergrassing terugdringen. - Voor kleinschalig plaggen (wat je doet voor het behouden van pionierssituaties) zijn geen echte alternatieven. Begrazing, recreatie of windwerking kan wel zorgen dat de pionierssituatie langer standhoudt.</vt:lpstr>
    </vt:vector>
  </TitlesOfParts>
  <Company>Wellantcollege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Plaggen: wat is het?</dc:title>
  <dc:creator>Luuk de Klerk</dc:creator>
  <cp:lastModifiedBy>Luuk de Klerk</cp:lastModifiedBy>
  <cp:revision>2</cp:revision>
  <dcterms:created xsi:type="dcterms:W3CDTF">2017-11-20T09:09:36Z</dcterms:created>
  <dcterms:modified xsi:type="dcterms:W3CDTF">2017-11-20T09:27:29Z</dcterms:modified>
</cp:coreProperties>
</file>